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9" r:id="rId2"/>
    <p:sldId id="260" r:id="rId3"/>
    <p:sldId id="263" r:id="rId4"/>
    <p:sldId id="264" r:id="rId5"/>
    <p:sldId id="267" r:id="rId6"/>
    <p:sldId id="268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69" r:id="rId16"/>
    <p:sldId id="271" r:id="rId17"/>
    <p:sldId id="276" r:id="rId18"/>
    <p:sldId id="277" r:id="rId19"/>
    <p:sldId id="27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62119C-9ECB-4CEC-9B42-E9C300D291B3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4EF342-66CF-4A5C-830D-B51D700556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 get the effective price for the customers.</a:t>
          </a:r>
        </a:p>
      </dgm:t>
    </dgm:pt>
    <dgm:pt modelId="{F8460A52-A44D-475D-867E-4CDCDCA171C8}" type="parTrans" cxnId="{9107FAE5-3661-4976-A6CC-9B1B240387C1}">
      <dgm:prSet/>
      <dgm:spPr/>
      <dgm:t>
        <a:bodyPr/>
        <a:lstStyle/>
        <a:p>
          <a:endParaRPr lang="en-US"/>
        </a:p>
      </dgm:t>
    </dgm:pt>
    <dgm:pt modelId="{ED40CF0E-A15B-4629-A525-29724AF483E9}" type="sibTrans" cxnId="{9107FAE5-3661-4976-A6CC-9B1B240387C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4A600EC-0D42-40A3-9B8D-5BCD83C3EC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Make UI user friendly.</a:t>
          </a:r>
        </a:p>
      </dgm:t>
    </dgm:pt>
    <dgm:pt modelId="{9DB2F6EB-B89F-46F3-A1C6-5ED8249BF21C}" type="parTrans" cxnId="{AC35BB04-2FD0-431A-B818-D3AB2189A051}">
      <dgm:prSet/>
      <dgm:spPr/>
      <dgm:t>
        <a:bodyPr/>
        <a:lstStyle/>
        <a:p>
          <a:endParaRPr lang="en-US"/>
        </a:p>
      </dgm:t>
    </dgm:pt>
    <dgm:pt modelId="{154C81DA-FECD-4D37-9962-3005F0F214EC}" type="sibTrans" cxnId="{AC35BB04-2FD0-431A-B818-D3AB2189A05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F029929-2F32-4C2C-B8D6-DFCEF6CBF7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 of various ML models to know more about the dataset and get accurate results.</a:t>
          </a:r>
        </a:p>
      </dgm:t>
    </dgm:pt>
    <dgm:pt modelId="{8F625D72-D55C-47C0-B1B3-EAC5D2BE9DAD}" type="parTrans" cxnId="{BA7BC935-8FC8-41E6-82BE-12DEF7988C23}">
      <dgm:prSet/>
      <dgm:spPr/>
      <dgm:t>
        <a:bodyPr/>
        <a:lstStyle/>
        <a:p>
          <a:endParaRPr lang="en-US"/>
        </a:p>
      </dgm:t>
    </dgm:pt>
    <dgm:pt modelId="{C5FDCC8C-DE8A-4884-9F6B-4D808C4852BD}" type="sibTrans" cxnId="{BA7BC935-8FC8-41E6-82BE-12DEF7988C2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96E863-BEDA-456D-B391-AC6D7B53054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 study flight prices ups and downs according to routes and on different days.</a:t>
          </a:r>
        </a:p>
      </dgm:t>
    </dgm:pt>
    <dgm:pt modelId="{37EFC269-C972-4405-B996-2D5AFAC00C48}" type="parTrans" cxnId="{D6152705-4B60-4BCC-A690-B49BFAC009F4}">
      <dgm:prSet/>
      <dgm:spPr/>
      <dgm:t>
        <a:bodyPr/>
        <a:lstStyle/>
        <a:p>
          <a:endParaRPr lang="en-US"/>
        </a:p>
      </dgm:t>
    </dgm:pt>
    <dgm:pt modelId="{7CEEB4C3-6047-472A-B54F-3647568639AC}" type="sibTrans" cxnId="{D6152705-4B60-4BCC-A690-B49BFAC009F4}">
      <dgm:prSet/>
      <dgm:spPr/>
      <dgm:t>
        <a:bodyPr/>
        <a:lstStyle/>
        <a:p>
          <a:endParaRPr lang="en-US"/>
        </a:p>
      </dgm:t>
    </dgm:pt>
    <dgm:pt modelId="{175AEFE3-5FDD-4DE9-9F29-A161F6E39E4E}" type="pres">
      <dgm:prSet presAssocID="{0A62119C-9ECB-4CEC-9B42-E9C300D291B3}" presName="root" presStyleCnt="0">
        <dgm:presLayoutVars>
          <dgm:dir/>
          <dgm:resizeHandles val="exact"/>
        </dgm:presLayoutVars>
      </dgm:prSet>
      <dgm:spPr/>
    </dgm:pt>
    <dgm:pt modelId="{97A7BB3D-4128-4CE0-8E75-57A4D017EFC9}" type="pres">
      <dgm:prSet presAssocID="{0A62119C-9ECB-4CEC-9B42-E9C300D291B3}" presName="container" presStyleCnt="0">
        <dgm:presLayoutVars>
          <dgm:dir/>
          <dgm:resizeHandles val="exact"/>
        </dgm:presLayoutVars>
      </dgm:prSet>
      <dgm:spPr/>
    </dgm:pt>
    <dgm:pt modelId="{82C0229F-B76E-4AB3-93DD-ED46AD076292}" type="pres">
      <dgm:prSet presAssocID="{B64EF342-66CF-4A5C-830D-B51D7005567B}" presName="compNode" presStyleCnt="0"/>
      <dgm:spPr/>
    </dgm:pt>
    <dgm:pt modelId="{37B01CE9-6774-4308-959E-F6A1FD549641}" type="pres">
      <dgm:prSet presAssocID="{B64EF342-66CF-4A5C-830D-B51D7005567B}" presName="iconBgRect" presStyleLbl="bgShp" presStyleIdx="0" presStyleCnt="4"/>
      <dgm:spPr/>
    </dgm:pt>
    <dgm:pt modelId="{10FF2FD9-46CE-4C2E-9244-0CA26B318339}" type="pres">
      <dgm:prSet presAssocID="{B64EF342-66CF-4A5C-830D-B51D7005567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96A3F6CE-C8DF-4A73-BB04-74883C20619D}" type="pres">
      <dgm:prSet presAssocID="{B64EF342-66CF-4A5C-830D-B51D7005567B}" presName="spaceRect" presStyleCnt="0"/>
      <dgm:spPr/>
    </dgm:pt>
    <dgm:pt modelId="{749E2ED9-7C79-49BC-B25E-E80CACE598FF}" type="pres">
      <dgm:prSet presAssocID="{B64EF342-66CF-4A5C-830D-B51D7005567B}" presName="textRect" presStyleLbl="revTx" presStyleIdx="0" presStyleCnt="4">
        <dgm:presLayoutVars>
          <dgm:chMax val="1"/>
          <dgm:chPref val="1"/>
        </dgm:presLayoutVars>
      </dgm:prSet>
      <dgm:spPr/>
    </dgm:pt>
    <dgm:pt modelId="{F80D3B9C-C313-4CAF-B717-E4EE0D13DB7B}" type="pres">
      <dgm:prSet presAssocID="{ED40CF0E-A15B-4629-A525-29724AF483E9}" presName="sibTrans" presStyleLbl="sibTrans2D1" presStyleIdx="0" presStyleCnt="0"/>
      <dgm:spPr/>
    </dgm:pt>
    <dgm:pt modelId="{BD91FC45-9F6A-45FA-A314-02895C614413}" type="pres">
      <dgm:prSet presAssocID="{14A600EC-0D42-40A3-9B8D-5BCD83C3ECE8}" presName="compNode" presStyleCnt="0"/>
      <dgm:spPr/>
    </dgm:pt>
    <dgm:pt modelId="{17860ABA-FCC7-4EB9-9309-186273FAED32}" type="pres">
      <dgm:prSet presAssocID="{14A600EC-0D42-40A3-9B8D-5BCD83C3ECE8}" presName="iconBgRect" presStyleLbl="bgShp" presStyleIdx="1" presStyleCnt="4"/>
      <dgm:spPr/>
    </dgm:pt>
    <dgm:pt modelId="{CE30B676-7F8C-4646-81CE-3952D6564940}" type="pres">
      <dgm:prSet presAssocID="{14A600EC-0D42-40A3-9B8D-5BCD83C3ECE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58DB73AF-5D79-4AE0-A200-947513EE3A55}" type="pres">
      <dgm:prSet presAssocID="{14A600EC-0D42-40A3-9B8D-5BCD83C3ECE8}" presName="spaceRect" presStyleCnt="0"/>
      <dgm:spPr/>
    </dgm:pt>
    <dgm:pt modelId="{01ECC052-385D-4176-87FA-0050D9144FA0}" type="pres">
      <dgm:prSet presAssocID="{14A600EC-0D42-40A3-9B8D-5BCD83C3ECE8}" presName="textRect" presStyleLbl="revTx" presStyleIdx="1" presStyleCnt="4">
        <dgm:presLayoutVars>
          <dgm:chMax val="1"/>
          <dgm:chPref val="1"/>
        </dgm:presLayoutVars>
      </dgm:prSet>
      <dgm:spPr/>
    </dgm:pt>
    <dgm:pt modelId="{DD3C7D8D-5DC4-4755-AE3F-401C155B59F2}" type="pres">
      <dgm:prSet presAssocID="{154C81DA-FECD-4D37-9962-3005F0F214EC}" presName="sibTrans" presStyleLbl="sibTrans2D1" presStyleIdx="0" presStyleCnt="0"/>
      <dgm:spPr/>
    </dgm:pt>
    <dgm:pt modelId="{EA685BB8-E578-446A-ACAE-5556B1C9C747}" type="pres">
      <dgm:prSet presAssocID="{1F029929-2F32-4C2C-B8D6-DFCEF6CBF762}" presName="compNode" presStyleCnt="0"/>
      <dgm:spPr/>
    </dgm:pt>
    <dgm:pt modelId="{5C1D8EA4-C037-47B8-9FAC-57985B53FF87}" type="pres">
      <dgm:prSet presAssocID="{1F029929-2F32-4C2C-B8D6-DFCEF6CBF762}" presName="iconBgRect" presStyleLbl="bgShp" presStyleIdx="2" presStyleCnt="4"/>
      <dgm:spPr/>
    </dgm:pt>
    <dgm:pt modelId="{654BD9F4-B973-4E2D-B00D-33B8286ED705}" type="pres">
      <dgm:prSet presAssocID="{1F029929-2F32-4C2C-B8D6-DFCEF6CBF76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AD3FF332-FEA8-4BD1-B8A6-B4CE4E278A62}" type="pres">
      <dgm:prSet presAssocID="{1F029929-2F32-4C2C-B8D6-DFCEF6CBF762}" presName="spaceRect" presStyleCnt="0"/>
      <dgm:spPr/>
    </dgm:pt>
    <dgm:pt modelId="{E5F59AF7-6699-4FED-A6D8-809E2812AD9B}" type="pres">
      <dgm:prSet presAssocID="{1F029929-2F32-4C2C-B8D6-DFCEF6CBF762}" presName="textRect" presStyleLbl="revTx" presStyleIdx="2" presStyleCnt="4">
        <dgm:presLayoutVars>
          <dgm:chMax val="1"/>
          <dgm:chPref val="1"/>
        </dgm:presLayoutVars>
      </dgm:prSet>
      <dgm:spPr/>
    </dgm:pt>
    <dgm:pt modelId="{DC8F2682-6202-466C-800F-DBD487A069FA}" type="pres">
      <dgm:prSet presAssocID="{C5FDCC8C-DE8A-4884-9F6B-4D808C4852BD}" presName="sibTrans" presStyleLbl="sibTrans2D1" presStyleIdx="0" presStyleCnt="0"/>
      <dgm:spPr/>
    </dgm:pt>
    <dgm:pt modelId="{79AD5A24-CFD9-49E5-AC5D-7A1FD542BE2E}" type="pres">
      <dgm:prSet presAssocID="{E596E863-BEDA-456D-B391-AC6D7B53054A}" presName="compNode" presStyleCnt="0"/>
      <dgm:spPr/>
    </dgm:pt>
    <dgm:pt modelId="{8955BDB6-5B72-4E5E-BE0E-4DB62797B67B}" type="pres">
      <dgm:prSet presAssocID="{E596E863-BEDA-456D-B391-AC6D7B53054A}" presName="iconBgRect" presStyleLbl="bgShp" presStyleIdx="3" presStyleCnt="4"/>
      <dgm:spPr/>
    </dgm:pt>
    <dgm:pt modelId="{C25D608D-D45C-4EC9-B982-A74F37758474}" type="pres">
      <dgm:prSet presAssocID="{E596E863-BEDA-456D-B391-AC6D7B53054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34416B8D-DE00-404F-B85E-5E5957377D57}" type="pres">
      <dgm:prSet presAssocID="{E596E863-BEDA-456D-B391-AC6D7B53054A}" presName="spaceRect" presStyleCnt="0"/>
      <dgm:spPr/>
    </dgm:pt>
    <dgm:pt modelId="{4DA4FAF1-747A-4294-A3F4-BFE400C59115}" type="pres">
      <dgm:prSet presAssocID="{E596E863-BEDA-456D-B391-AC6D7B53054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72AED01-D403-4D1E-97B7-84537043FABD}" type="presOf" srcId="{B64EF342-66CF-4A5C-830D-B51D7005567B}" destId="{749E2ED9-7C79-49BC-B25E-E80CACE598FF}" srcOrd="0" destOrd="0" presId="urn:microsoft.com/office/officeart/2018/2/layout/IconCircleList"/>
    <dgm:cxn modelId="{A5D12504-139F-4E85-933A-25787A0BD7A8}" type="presOf" srcId="{1F029929-2F32-4C2C-B8D6-DFCEF6CBF762}" destId="{E5F59AF7-6699-4FED-A6D8-809E2812AD9B}" srcOrd="0" destOrd="0" presId="urn:microsoft.com/office/officeart/2018/2/layout/IconCircleList"/>
    <dgm:cxn modelId="{AC35BB04-2FD0-431A-B818-D3AB2189A051}" srcId="{0A62119C-9ECB-4CEC-9B42-E9C300D291B3}" destId="{14A600EC-0D42-40A3-9B8D-5BCD83C3ECE8}" srcOrd="1" destOrd="0" parTransId="{9DB2F6EB-B89F-46F3-A1C6-5ED8249BF21C}" sibTransId="{154C81DA-FECD-4D37-9962-3005F0F214EC}"/>
    <dgm:cxn modelId="{D6152705-4B60-4BCC-A690-B49BFAC009F4}" srcId="{0A62119C-9ECB-4CEC-9B42-E9C300D291B3}" destId="{E596E863-BEDA-456D-B391-AC6D7B53054A}" srcOrd="3" destOrd="0" parTransId="{37EFC269-C972-4405-B996-2D5AFAC00C48}" sibTransId="{7CEEB4C3-6047-472A-B54F-3647568639AC}"/>
    <dgm:cxn modelId="{5996CA24-2A0A-4456-9385-C7F69E946E29}" type="presOf" srcId="{E596E863-BEDA-456D-B391-AC6D7B53054A}" destId="{4DA4FAF1-747A-4294-A3F4-BFE400C59115}" srcOrd="0" destOrd="0" presId="urn:microsoft.com/office/officeart/2018/2/layout/IconCircleList"/>
    <dgm:cxn modelId="{BA7BC935-8FC8-41E6-82BE-12DEF7988C23}" srcId="{0A62119C-9ECB-4CEC-9B42-E9C300D291B3}" destId="{1F029929-2F32-4C2C-B8D6-DFCEF6CBF762}" srcOrd="2" destOrd="0" parTransId="{8F625D72-D55C-47C0-B1B3-EAC5D2BE9DAD}" sibTransId="{C5FDCC8C-DE8A-4884-9F6B-4D808C4852BD}"/>
    <dgm:cxn modelId="{C7737275-51D7-4687-A39F-54D7ACBC2087}" type="presOf" srcId="{ED40CF0E-A15B-4629-A525-29724AF483E9}" destId="{F80D3B9C-C313-4CAF-B717-E4EE0D13DB7B}" srcOrd="0" destOrd="0" presId="urn:microsoft.com/office/officeart/2018/2/layout/IconCircleList"/>
    <dgm:cxn modelId="{7BA8B058-350C-4470-82A4-BDB9FCC67644}" type="presOf" srcId="{0A62119C-9ECB-4CEC-9B42-E9C300D291B3}" destId="{175AEFE3-5FDD-4DE9-9F29-A161F6E39E4E}" srcOrd="0" destOrd="0" presId="urn:microsoft.com/office/officeart/2018/2/layout/IconCircleList"/>
    <dgm:cxn modelId="{B453B287-98F7-4B46-B55D-0237EE860369}" type="presOf" srcId="{C5FDCC8C-DE8A-4884-9F6B-4D808C4852BD}" destId="{DC8F2682-6202-466C-800F-DBD487A069FA}" srcOrd="0" destOrd="0" presId="urn:microsoft.com/office/officeart/2018/2/layout/IconCircleList"/>
    <dgm:cxn modelId="{41BF8C8D-C0E5-4072-965F-E8357B66AEC2}" type="presOf" srcId="{14A600EC-0D42-40A3-9B8D-5BCD83C3ECE8}" destId="{01ECC052-385D-4176-87FA-0050D9144FA0}" srcOrd="0" destOrd="0" presId="urn:microsoft.com/office/officeart/2018/2/layout/IconCircleList"/>
    <dgm:cxn modelId="{9107FAE5-3661-4976-A6CC-9B1B240387C1}" srcId="{0A62119C-9ECB-4CEC-9B42-E9C300D291B3}" destId="{B64EF342-66CF-4A5C-830D-B51D7005567B}" srcOrd="0" destOrd="0" parTransId="{F8460A52-A44D-475D-867E-4CDCDCA171C8}" sibTransId="{ED40CF0E-A15B-4629-A525-29724AF483E9}"/>
    <dgm:cxn modelId="{12153DFC-3FD6-402E-9599-72A260BC80B5}" type="presOf" srcId="{154C81DA-FECD-4D37-9962-3005F0F214EC}" destId="{DD3C7D8D-5DC4-4755-AE3F-401C155B59F2}" srcOrd="0" destOrd="0" presId="urn:microsoft.com/office/officeart/2018/2/layout/IconCircleList"/>
    <dgm:cxn modelId="{902275ED-6D81-44AA-A626-6A033A7E3FE5}" type="presParOf" srcId="{175AEFE3-5FDD-4DE9-9F29-A161F6E39E4E}" destId="{97A7BB3D-4128-4CE0-8E75-57A4D017EFC9}" srcOrd="0" destOrd="0" presId="urn:microsoft.com/office/officeart/2018/2/layout/IconCircleList"/>
    <dgm:cxn modelId="{DCD66CDF-A3E6-4E97-BCB1-2FD7DB597534}" type="presParOf" srcId="{97A7BB3D-4128-4CE0-8E75-57A4D017EFC9}" destId="{82C0229F-B76E-4AB3-93DD-ED46AD076292}" srcOrd="0" destOrd="0" presId="urn:microsoft.com/office/officeart/2018/2/layout/IconCircleList"/>
    <dgm:cxn modelId="{D72D147A-8CB0-4BDD-965C-AF50CBC11D7E}" type="presParOf" srcId="{82C0229F-B76E-4AB3-93DD-ED46AD076292}" destId="{37B01CE9-6774-4308-959E-F6A1FD549641}" srcOrd="0" destOrd="0" presId="urn:microsoft.com/office/officeart/2018/2/layout/IconCircleList"/>
    <dgm:cxn modelId="{33906BC0-E401-4DA7-8D0C-4C2913262CCB}" type="presParOf" srcId="{82C0229F-B76E-4AB3-93DD-ED46AD076292}" destId="{10FF2FD9-46CE-4C2E-9244-0CA26B318339}" srcOrd="1" destOrd="0" presId="urn:microsoft.com/office/officeart/2018/2/layout/IconCircleList"/>
    <dgm:cxn modelId="{83B788EE-CAF9-41A1-A6FE-07FBB48CA074}" type="presParOf" srcId="{82C0229F-B76E-4AB3-93DD-ED46AD076292}" destId="{96A3F6CE-C8DF-4A73-BB04-74883C20619D}" srcOrd="2" destOrd="0" presId="urn:microsoft.com/office/officeart/2018/2/layout/IconCircleList"/>
    <dgm:cxn modelId="{4FB83E96-3597-4FA6-A204-9AB2B010880B}" type="presParOf" srcId="{82C0229F-B76E-4AB3-93DD-ED46AD076292}" destId="{749E2ED9-7C79-49BC-B25E-E80CACE598FF}" srcOrd="3" destOrd="0" presId="urn:microsoft.com/office/officeart/2018/2/layout/IconCircleList"/>
    <dgm:cxn modelId="{677996EC-C3AB-4951-9031-8BD7DBC2CE3C}" type="presParOf" srcId="{97A7BB3D-4128-4CE0-8E75-57A4D017EFC9}" destId="{F80D3B9C-C313-4CAF-B717-E4EE0D13DB7B}" srcOrd="1" destOrd="0" presId="urn:microsoft.com/office/officeart/2018/2/layout/IconCircleList"/>
    <dgm:cxn modelId="{754BED76-7679-41A9-8194-0FACA3857086}" type="presParOf" srcId="{97A7BB3D-4128-4CE0-8E75-57A4D017EFC9}" destId="{BD91FC45-9F6A-45FA-A314-02895C614413}" srcOrd="2" destOrd="0" presId="urn:microsoft.com/office/officeart/2018/2/layout/IconCircleList"/>
    <dgm:cxn modelId="{DD9B43B7-8E3A-4A02-B4B1-00D4F0891E16}" type="presParOf" srcId="{BD91FC45-9F6A-45FA-A314-02895C614413}" destId="{17860ABA-FCC7-4EB9-9309-186273FAED32}" srcOrd="0" destOrd="0" presId="urn:microsoft.com/office/officeart/2018/2/layout/IconCircleList"/>
    <dgm:cxn modelId="{9CAF9C87-4116-40FA-B157-9E1B51276B8E}" type="presParOf" srcId="{BD91FC45-9F6A-45FA-A314-02895C614413}" destId="{CE30B676-7F8C-4646-81CE-3952D6564940}" srcOrd="1" destOrd="0" presId="urn:microsoft.com/office/officeart/2018/2/layout/IconCircleList"/>
    <dgm:cxn modelId="{579FEDA8-E768-4E49-90B2-C90ED7BD6B75}" type="presParOf" srcId="{BD91FC45-9F6A-45FA-A314-02895C614413}" destId="{58DB73AF-5D79-4AE0-A200-947513EE3A55}" srcOrd="2" destOrd="0" presId="urn:microsoft.com/office/officeart/2018/2/layout/IconCircleList"/>
    <dgm:cxn modelId="{897F00C5-5A7D-49D0-A453-1C1092D33288}" type="presParOf" srcId="{BD91FC45-9F6A-45FA-A314-02895C614413}" destId="{01ECC052-385D-4176-87FA-0050D9144FA0}" srcOrd="3" destOrd="0" presId="urn:microsoft.com/office/officeart/2018/2/layout/IconCircleList"/>
    <dgm:cxn modelId="{20E18B90-D688-4814-8C05-2D67326C975D}" type="presParOf" srcId="{97A7BB3D-4128-4CE0-8E75-57A4D017EFC9}" destId="{DD3C7D8D-5DC4-4755-AE3F-401C155B59F2}" srcOrd="3" destOrd="0" presId="urn:microsoft.com/office/officeart/2018/2/layout/IconCircleList"/>
    <dgm:cxn modelId="{389B3B2D-E03D-46BB-B857-6C8AAA54DD7D}" type="presParOf" srcId="{97A7BB3D-4128-4CE0-8E75-57A4D017EFC9}" destId="{EA685BB8-E578-446A-ACAE-5556B1C9C747}" srcOrd="4" destOrd="0" presId="urn:microsoft.com/office/officeart/2018/2/layout/IconCircleList"/>
    <dgm:cxn modelId="{012AEE49-FAB9-440F-AA9B-FCACD23CF7DB}" type="presParOf" srcId="{EA685BB8-E578-446A-ACAE-5556B1C9C747}" destId="{5C1D8EA4-C037-47B8-9FAC-57985B53FF87}" srcOrd="0" destOrd="0" presId="urn:microsoft.com/office/officeart/2018/2/layout/IconCircleList"/>
    <dgm:cxn modelId="{C02C7F51-6576-45AD-9847-491D16019F4A}" type="presParOf" srcId="{EA685BB8-E578-446A-ACAE-5556B1C9C747}" destId="{654BD9F4-B973-4E2D-B00D-33B8286ED705}" srcOrd="1" destOrd="0" presId="urn:microsoft.com/office/officeart/2018/2/layout/IconCircleList"/>
    <dgm:cxn modelId="{AFA0FB75-BDC6-46E8-A04A-4A81D5A08AA1}" type="presParOf" srcId="{EA685BB8-E578-446A-ACAE-5556B1C9C747}" destId="{AD3FF332-FEA8-4BD1-B8A6-B4CE4E278A62}" srcOrd="2" destOrd="0" presId="urn:microsoft.com/office/officeart/2018/2/layout/IconCircleList"/>
    <dgm:cxn modelId="{B9319AFA-E20A-477F-9276-F45863194359}" type="presParOf" srcId="{EA685BB8-E578-446A-ACAE-5556B1C9C747}" destId="{E5F59AF7-6699-4FED-A6D8-809E2812AD9B}" srcOrd="3" destOrd="0" presId="urn:microsoft.com/office/officeart/2018/2/layout/IconCircleList"/>
    <dgm:cxn modelId="{B5A1189D-49B0-4E38-929B-17E70E71730D}" type="presParOf" srcId="{97A7BB3D-4128-4CE0-8E75-57A4D017EFC9}" destId="{DC8F2682-6202-466C-800F-DBD487A069FA}" srcOrd="5" destOrd="0" presId="urn:microsoft.com/office/officeart/2018/2/layout/IconCircleList"/>
    <dgm:cxn modelId="{1ECB7198-F9E0-48CA-9FCF-E52EF6ACAE23}" type="presParOf" srcId="{97A7BB3D-4128-4CE0-8E75-57A4D017EFC9}" destId="{79AD5A24-CFD9-49E5-AC5D-7A1FD542BE2E}" srcOrd="6" destOrd="0" presId="urn:microsoft.com/office/officeart/2018/2/layout/IconCircleList"/>
    <dgm:cxn modelId="{C7BA8728-9D59-4982-93C1-C266596295DB}" type="presParOf" srcId="{79AD5A24-CFD9-49E5-AC5D-7A1FD542BE2E}" destId="{8955BDB6-5B72-4E5E-BE0E-4DB62797B67B}" srcOrd="0" destOrd="0" presId="urn:microsoft.com/office/officeart/2018/2/layout/IconCircleList"/>
    <dgm:cxn modelId="{B6494EB2-66AA-4C9E-A6A5-91B1FC5E9F4A}" type="presParOf" srcId="{79AD5A24-CFD9-49E5-AC5D-7A1FD542BE2E}" destId="{C25D608D-D45C-4EC9-B982-A74F37758474}" srcOrd="1" destOrd="0" presId="urn:microsoft.com/office/officeart/2018/2/layout/IconCircleList"/>
    <dgm:cxn modelId="{D79A4EFC-45FD-4FA3-9A10-6A43F53E64FF}" type="presParOf" srcId="{79AD5A24-CFD9-49E5-AC5D-7A1FD542BE2E}" destId="{34416B8D-DE00-404F-B85E-5E5957377D57}" srcOrd="2" destOrd="0" presId="urn:microsoft.com/office/officeart/2018/2/layout/IconCircleList"/>
    <dgm:cxn modelId="{A42C950F-64DD-445E-A42C-0A13135CF492}" type="presParOf" srcId="{79AD5A24-CFD9-49E5-AC5D-7A1FD542BE2E}" destId="{4DA4FAF1-747A-4294-A3F4-BFE400C5911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B01CE9-6774-4308-959E-F6A1FD549641}">
      <dsp:nvSpPr>
        <dsp:cNvPr id="0" name=""/>
        <dsp:cNvSpPr/>
      </dsp:nvSpPr>
      <dsp:spPr>
        <a:xfrm>
          <a:off x="128097" y="5965"/>
          <a:ext cx="1292437" cy="12924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FF2FD9-46CE-4C2E-9244-0CA26B318339}">
      <dsp:nvSpPr>
        <dsp:cNvPr id="0" name=""/>
        <dsp:cNvSpPr/>
      </dsp:nvSpPr>
      <dsp:spPr>
        <a:xfrm>
          <a:off x="399509" y="277377"/>
          <a:ext cx="749613" cy="7496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9E2ED9-7C79-49BC-B25E-E80CACE598FF}">
      <dsp:nvSpPr>
        <dsp:cNvPr id="0" name=""/>
        <dsp:cNvSpPr/>
      </dsp:nvSpPr>
      <dsp:spPr>
        <a:xfrm>
          <a:off x="1697485" y="5965"/>
          <a:ext cx="3046459" cy="1292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To get the effective price for the customers.</a:t>
          </a:r>
        </a:p>
      </dsp:txBody>
      <dsp:txXfrm>
        <a:off x="1697485" y="5965"/>
        <a:ext cx="3046459" cy="1292437"/>
      </dsp:txXfrm>
    </dsp:sp>
    <dsp:sp modelId="{17860ABA-FCC7-4EB9-9309-186273FAED32}">
      <dsp:nvSpPr>
        <dsp:cNvPr id="0" name=""/>
        <dsp:cNvSpPr/>
      </dsp:nvSpPr>
      <dsp:spPr>
        <a:xfrm>
          <a:off x="5274767" y="5965"/>
          <a:ext cx="1292437" cy="12924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30B676-7F8C-4646-81CE-3952D6564940}">
      <dsp:nvSpPr>
        <dsp:cNvPr id="0" name=""/>
        <dsp:cNvSpPr/>
      </dsp:nvSpPr>
      <dsp:spPr>
        <a:xfrm>
          <a:off x="5546179" y="277377"/>
          <a:ext cx="749613" cy="7496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ECC052-385D-4176-87FA-0050D9144FA0}">
      <dsp:nvSpPr>
        <dsp:cNvPr id="0" name=""/>
        <dsp:cNvSpPr/>
      </dsp:nvSpPr>
      <dsp:spPr>
        <a:xfrm>
          <a:off x="6844156" y="5965"/>
          <a:ext cx="3046459" cy="1292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Make UI user friendly.</a:t>
          </a:r>
        </a:p>
      </dsp:txBody>
      <dsp:txXfrm>
        <a:off x="6844156" y="5965"/>
        <a:ext cx="3046459" cy="1292437"/>
      </dsp:txXfrm>
    </dsp:sp>
    <dsp:sp modelId="{5C1D8EA4-C037-47B8-9FAC-57985B53FF87}">
      <dsp:nvSpPr>
        <dsp:cNvPr id="0" name=""/>
        <dsp:cNvSpPr/>
      </dsp:nvSpPr>
      <dsp:spPr>
        <a:xfrm>
          <a:off x="128097" y="1830278"/>
          <a:ext cx="1292437" cy="12924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4BD9F4-B973-4E2D-B00D-33B8286ED705}">
      <dsp:nvSpPr>
        <dsp:cNvPr id="0" name=""/>
        <dsp:cNvSpPr/>
      </dsp:nvSpPr>
      <dsp:spPr>
        <a:xfrm>
          <a:off x="399509" y="2101690"/>
          <a:ext cx="749613" cy="7496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F59AF7-6699-4FED-A6D8-809E2812AD9B}">
      <dsp:nvSpPr>
        <dsp:cNvPr id="0" name=""/>
        <dsp:cNvSpPr/>
      </dsp:nvSpPr>
      <dsp:spPr>
        <a:xfrm>
          <a:off x="1697485" y="1830278"/>
          <a:ext cx="3046459" cy="1292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Use of various ML models to know more about the dataset and get accurate results.</a:t>
          </a:r>
        </a:p>
      </dsp:txBody>
      <dsp:txXfrm>
        <a:off x="1697485" y="1830278"/>
        <a:ext cx="3046459" cy="1292437"/>
      </dsp:txXfrm>
    </dsp:sp>
    <dsp:sp modelId="{8955BDB6-5B72-4E5E-BE0E-4DB62797B67B}">
      <dsp:nvSpPr>
        <dsp:cNvPr id="0" name=""/>
        <dsp:cNvSpPr/>
      </dsp:nvSpPr>
      <dsp:spPr>
        <a:xfrm>
          <a:off x="5274767" y="1830278"/>
          <a:ext cx="1292437" cy="12924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5D608D-D45C-4EC9-B982-A74F37758474}">
      <dsp:nvSpPr>
        <dsp:cNvPr id="0" name=""/>
        <dsp:cNvSpPr/>
      </dsp:nvSpPr>
      <dsp:spPr>
        <a:xfrm>
          <a:off x="5546179" y="2101690"/>
          <a:ext cx="749613" cy="7496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A4FAF1-747A-4294-A3F4-BFE400C59115}">
      <dsp:nvSpPr>
        <dsp:cNvPr id="0" name=""/>
        <dsp:cNvSpPr/>
      </dsp:nvSpPr>
      <dsp:spPr>
        <a:xfrm>
          <a:off x="6844156" y="1830278"/>
          <a:ext cx="3046459" cy="1292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To study flight prices ups and downs according to routes and on different days.</a:t>
          </a:r>
        </a:p>
      </dsp:txBody>
      <dsp:txXfrm>
        <a:off x="6844156" y="1830278"/>
        <a:ext cx="3046459" cy="12924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B678F-54A2-C00B-1986-3FC1BB6531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5A7951-1028-F907-3C5D-61CDAF618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32641-62ED-8DFD-D915-D68FE8486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51BB9-B20A-4E0A-9565-A023CEB8DE25}" type="datetimeFigureOut">
              <a:rPr lang="en-IN" smtClean="0"/>
              <a:t>19-04-2024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15710-3CF4-C4EF-0327-72CFE10F4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468F1-3784-1D31-64FA-82A7CA8E2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EF53E-5FE8-400A-BD8C-A9816803A8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9802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6F75-D774-E481-C553-15B812C0F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070FC4-900D-3F7D-A746-ED7E9454DC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83C45-0D83-4892-6BE9-98BA8071C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51BB9-B20A-4E0A-9565-A023CEB8DE25}" type="datetimeFigureOut">
              <a:rPr lang="en-IN" smtClean="0"/>
              <a:t>19-04-2024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95956-E6A2-5C0B-DF0D-9AD47CBF7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70285-7D40-9034-36E2-22293A8B6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EF53E-5FE8-400A-BD8C-A9816803A8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4516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40F672-F446-8E88-1296-17BD294952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793CC3-D145-319F-560D-69F12E9E8E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8B08B-940E-3840-B62D-517CDF837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51BB9-B20A-4E0A-9565-A023CEB8DE25}" type="datetimeFigureOut">
              <a:rPr lang="en-IN" smtClean="0"/>
              <a:t>19-04-2024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209E0-A6E5-E7B7-8438-515F09408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FF018-C482-0CD1-948E-EBD3D15CC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EF53E-5FE8-400A-BD8C-A9816803A8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4800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32238-127F-6B81-F50E-4F17BFD49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F1794-48E3-A5C9-46D7-C7891B6C0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51359-9A43-7AE1-AFC2-83F0F0061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51BB9-B20A-4E0A-9565-A023CEB8DE25}" type="datetimeFigureOut">
              <a:rPr lang="en-IN" smtClean="0"/>
              <a:t>19-04-2024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94817-AAA1-AA0C-A06E-B1958EEF4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83B97-4B7B-D66F-B6BB-F810972BD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EF53E-5FE8-400A-BD8C-A9816803A8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8073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0E77-1AAC-F057-F2F9-631AF6BE9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0D69E-3817-9E0C-C3FC-5D1952A671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EBB77-B0C4-BAAF-B32B-AA74C34B5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51BB9-B20A-4E0A-9565-A023CEB8DE25}" type="datetimeFigureOut">
              <a:rPr lang="en-IN" smtClean="0"/>
              <a:t>19-04-2024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C0CF1-B6C5-89BC-1060-1A2EB41ED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B76AF-5E4A-6FC2-DD50-466DA8F0C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EF53E-5FE8-400A-BD8C-A9816803A8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6736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C528-93B8-844B-6CA4-D40CF7654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9D9A3-ADCD-B7D4-6DD2-660EA00FA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7DA73C-64FE-A157-AE37-727B478062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BDDDEC-36D2-19C4-DCF3-BADDE20DC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51BB9-B20A-4E0A-9565-A023CEB8DE25}" type="datetimeFigureOut">
              <a:rPr lang="en-IN" smtClean="0"/>
              <a:t>19-04-2024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498496-C199-6E5D-2138-BC2A937DE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09C8DE-8990-799B-1428-5E51D5297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EF53E-5FE8-400A-BD8C-A9816803A8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8049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2453D-1078-8826-0647-69F23081C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44C2F4-82B1-BD82-D061-F3B30AAF7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3CEB7A-E9CD-6F52-0B43-B3C64DD980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93A0F9-66BE-E5AC-B402-85BB1384BE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CD30D7-624C-E319-83A2-F970243973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D15A10-2DD7-9D8D-641A-5F6C1825F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51BB9-B20A-4E0A-9565-A023CEB8DE25}" type="datetimeFigureOut">
              <a:rPr lang="en-IN" smtClean="0"/>
              <a:t>19-04-2024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3921C0-4DD0-394A-2073-DB4C68275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73B69F-5225-DEE7-BBE1-B1CDD30C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EF53E-5FE8-400A-BD8C-A9816803A8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0706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EFF41-2499-1AFD-F799-59E790EB6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D54883-57EE-890C-A376-A3C35AFCC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51BB9-B20A-4E0A-9565-A023CEB8DE25}" type="datetimeFigureOut">
              <a:rPr lang="en-IN" smtClean="0"/>
              <a:t>19-04-2024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5B7A7E-F972-8FBD-0914-B00E03D84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E42E68-C1D2-2F42-A4D0-D307D7D36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EF53E-5FE8-400A-BD8C-A9816803A8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1318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6B23DF-579B-E080-A27D-7EB952A38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51BB9-B20A-4E0A-9565-A023CEB8DE25}" type="datetimeFigureOut">
              <a:rPr lang="en-IN" smtClean="0"/>
              <a:t>19-04-2024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0D8743-8B9C-BCE1-01C7-7A7C19ED1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BC2D0-1504-8888-9F75-8A8EEE93E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EF53E-5FE8-400A-BD8C-A9816803A8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0390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45849-CA20-14F4-819B-D8282C37B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CA0D4-89C0-637D-2813-F4111744F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320DD2-8B32-3474-C013-6A68577E0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93265-AB15-176B-578A-C5A40A2C0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51BB9-B20A-4E0A-9565-A023CEB8DE25}" type="datetimeFigureOut">
              <a:rPr lang="en-IN" smtClean="0"/>
              <a:t>19-04-2024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855217-B4C5-58DF-318B-609592AB6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120626-C35E-9912-9C6A-C85423AF9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EF53E-5FE8-400A-BD8C-A9816803A8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2357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BC47E-919D-B1B0-5145-AC5B87070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31DD22-55A5-7348-6B42-68FA0CB6DD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C3AF8F-187F-43FF-43EF-214FF7A790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A331F7-5C73-F58D-20B5-CA89D4463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51BB9-B20A-4E0A-9565-A023CEB8DE25}" type="datetimeFigureOut">
              <a:rPr lang="en-IN" smtClean="0"/>
              <a:t>19-04-2024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55D5D8-677D-D509-7AEC-73DFE004D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74BCA0-AFE5-5388-A83B-6B3B1028A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EF53E-5FE8-400A-BD8C-A9816803A8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4255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444606-C4E0-2554-5689-24B9EEB1B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522C0-F2C0-A791-8ECE-F7381D5C1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D4000-4B7C-CAAD-B6AB-AD6D579CD3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051BB9-B20A-4E0A-9565-A023CEB8DE25}" type="datetimeFigureOut">
              <a:rPr lang="en-IN" smtClean="0"/>
              <a:t>19-04-2024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F472E-B55B-C3F9-AE72-B9D121E88B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0FD43-AADC-FCB5-33C2-0B1EC236C5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1EF53E-5FE8-400A-BD8C-A9816803A8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2328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7" Type="http://schemas.openxmlformats.org/officeDocument/2006/relationships/image" Target="../media/image2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6.xml"/><Relationship Id="rId4" Type="http://schemas.openxmlformats.org/officeDocument/2006/relationships/audio" Target="../media/media2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D8CDFB-73D4-0285-F76E-5C07F5273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5000" b="1"/>
            </a:br>
            <a:r>
              <a:rPr lang="en-US" sz="5000" b="1"/>
              <a:t>Predicting Flight Ticket Prices Using Machine Learning</a:t>
            </a:r>
            <a:br>
              <a:rPr lang="en-US" sz="5000"/>
            </a:br>
            <a:endParaRPr lang="en-US" sz="5000"/>
          </a:p>
        </p:txBody>
      </p:sp>
      <p:pic>
        <p:nvPicPr>
          <p:cNvPr id="4" name="Picture 3" descr="Stock exchange numbers">
            <a:extLst>
              <a:ext uri="{FF2B5EF4-FFF2-40B4-BE49-F238E27FC236}">
                <a16:creationId xmlns:a16="http://schemas.microsoft.com/office/drawing/2014/main" id="{97B834EB-EB6A-DA3F-F189-126EEBBB73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075" r="26594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2154C96-6BBB-D904-2662-5D9F8F7CFC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332F0644-EF92-0338-AD28-CF4F082F6BE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48237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39"/>
    </mc:Choice>
    <mc:Fallback>
      <p:transition spd="slow" advTm="13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7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08" objId="3"/>
        <p14:stopEvt time="3189" objId="3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F717A-0B7A-12D2-6826-9969A4DBF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object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75FDE-BEDA-4356-EBD4-27CAEAF4C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Date_of_journey</a:t>
            </a:r>
            <a:r>
              <a:rPr lang="en-US" dirty="0"/>
              <a:t>, departure time , arrival time and duration are object datatype.</a:t>
            </a:r>
          </a:p>
          <a:p>
            <a:r>
              <a:rPr lang="en-US" dirty="0"/>
              <a:t>Using pandas methods to convert object datatype to datetime datatype.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B481D5-8C80-6CAE-FB48-52D25CDDD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212" y="3677444"/>
            <a:ext cx="4676775" cy="6477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86F48E1-9308-17A7-F77A-D40C28C216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18618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30"/>
    </mc:Choice>
    <mc:Fallback>
      <p:transition spd="slow" advTm="230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BF5B1-2E7A-23F8-0BC0-0CE3F22FB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categorical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C7FDE-B1C8-3BEF-C322-009665EDF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Airline , source, destination, route , total stops and additional info are categorical data in our case.</a:t>
            </a:r>
          </a:p>
          <a:p>
            <a:r>
              <a:rPr lang="en-US" dirty="0"/>
              <a:t>Nominal data</a:t>
            </a:r>
          </a:p>
          <a:p>
            <a:pPr lvl="1"/>
            <a:r>
              <a:rPr lang="en-US" dirty="0"/>
              <a:t>Data is not in order - </a:t>
            </a:r>
            <a:r>
              <a:rPr lang="en-US" dirty="0" err="1"/>
              <a:t>OneHotEncoder</a:t>
            </a:r>
            <a:endParaRPr lang="en-US" dirty="0"/>
          </a:p>
          <a:p>
            <a:r>
              <a:rPr lang="en-US" dirty="0"/>
              <a:t>Ordinal data</a:t>
            </a:r>
          </a:p>
          <a:p>
            <a:pPr lvl="1"/>
            <a:r>
              <a:rPr lang="en-US" dirty="0"/>
              <a:t>Data is in order - </a:t>
            </a:r>
            <a:r>
              <a:rPr lang="en-US" dirty="0" err="1"/>
              <a:t>LabelEncounter</a:t>
            </a:r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A07D241-24C3-3D59-D843-E833D36F5D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69488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959"/>
    </mc:Choice>
    <mc:Fallback>
      <p:transition spd="slow" advTm="549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72FC4-07D1-34C5-CBE4-DA6D7ED6B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</a:t>
            </a:r>
            <a:r>
              <a:rPr lang="en-US" dirty="0" err="1"/>
              <a:t>Selction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28D91-7CEE-EDD9-89DD-67E381B92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Finding out the best feature which will contribute and have good relation with the </a:t>
            </a:r>
            <a:r>
              <a:rPr lang="en-US" b="1" dirty="0"/>
              <a:t>Target variable.</a:t>
            </a:r>
          </a:p>
          <a:p>
            <a:r>
              <a:rPr lang="en-US" dirty="0" err="1"/>
              <a:t>feature_importances</a:t>
            </a:r>
            <a:r>
              <a:rPr lang="en-US" dirty="0"/>
              <a:t> using Extra tree regressor</a:t>
            </a:r>
          </a:p>
          <a:p>
            <a:r>
              <a:rPr lang="en-US" dirty="0"/>
              <a:t>Variance inflation factor(VIF) for multicollinearity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5890E5C-448A-8FA2-E41F-92EF718FE5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21811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953"/>
    </mc:Choice>
    <mc:Fallback>
      <p:transition spd="slow" advTm="40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FDDBA-BB20-F0A7-826D-29F88ECB2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952" y="977592"/>
            <a:ext cx="10515600" cy="1325563"/>
          </a:xfrm>
        </p:spPr>
        <p:txBody>
          <a:bodyPr/>
          <a:lstStyle/>
          <a:p>
            <a:r>
              <a:rPr lang="en-US" dirty="0"/>
              <a:t>The best fit- </a:t>
            </a:r>
            <a:r>
              <a:rPr lang="en-US" b="1" dirty="0"/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89683-A6C0-1BC8-9D3A-ED3185203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14" y="2177603"/>
            <a:ext cx="10515600" cy="4351338"/>
          </a:xfrm>
        </p:spPr>
        <p:txBody>
          <a:bodyPr/>
          <a:lstStyle/>
          <a:p>
            <a:r>
              <a:rPr lang="en-US" dirty="0"/>
              <a:t>Split the data into train and test data</a:t>
            </a:r>
          </a:p>
          <a:p>
            <a:r>
              <a:rPr lang="en-US" dirty="0"/>
              <a:t>Scaling is not required.</a:t>
            </a:r>
          </a:p>
          <a:p>
            <a:r>
              <a:rPr lang="en-US" dirty="0"/>
              <a:t>Train model</a:t>
            </a:r>
          </a:p>
          <a:p>
            <a:r>
              <a:rPr lang="en-US" dirty="0"/>
              <a:t>Gauge model</a:t>
            </a:r>
          </a:p>
          <a:p>
            <a:r>
              <a:rPr lang="en-US" dirty="0"/>
              <a:t>In regression, check the RSME score.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9FE91F-4C09-DB9A-AC91-2B85FBD00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2628" y="1103143"/>
            <a:ext cx="5162550" cy="564832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824D789-E1D2-4045-FEA8-40999EFA73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40956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988"/>
    </mc:Choice>
    <mc:Fallback>
      <p:transition spd="slow" advTm="22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15167-B79F-0175-C45B-64B23FB04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50FC8-2FAF-496D-66B2-C8CBF7C28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trained dataset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test dataset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FDE212-FC49-B50E-52B0-47450CE59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862" y="2356743"/>
            <a:ext cx="5358229" cy="1771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597F96-F120-4728-ECAA-FE4D74CD649B}"/>
              </a:ext>
            </a:extLst>
          </p:cNvPr>
          <p:cNvSpPr txBox="1"/>
          <p:nvPr/>
        </p:nvSpPr>
        <p:spPr>
          <a:xfrm>
            <a:off x="6755907" y="2263806"/>
            <a:ext cx="2760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Normalized RMSE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5B8624-2BAC-2621-FF9C-367F4CF98E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8265" y="2696369"/>
            <a:ext cx="4705350" cy="1304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ACB53A-595A-10CB-254D-5F34A8526D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7264" y="4571284"/>
            <a:ext cx="5391150" cy="198120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B185F44-0C1D-DD6E-FD6D-3F82222F36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65191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18"/>
    </mc:Choice>
    <mc:Fallback>
      <p:transition spd="slow" advTm="172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D79FD-0596-6EF7-E8F5-CB60B90C9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SYSTEM ARCHITECTURE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D0608B-7A5B-CA75-AA56-CFE373DA1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64809" y="1675227"/>
            <a:ext cx="10462381" cy="4394199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B4728F4-A574-A97A-EBC1-2A1D868B2C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92384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71"/>
    </mc:Choice>
    <mc:Fallback>
      <p:transition spd="slow" advTm="50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564692-74A8-8C18-6360-6FE293A1D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FLOW DIAGRAM</a:t>
            </a:r>
          </a:p>
        </p:txBody>
      </p:sp>
      <p:pic>
        <p:nvPicPr>
          <p:cNvPr id="4" name="Content Placeholder 12">
            <a:extLst>
              <a:ext uri="{FF2B5EF4-FFF2-40B4-BE49-F238E27FC236}">
                <a16:creationId xmlns:a16="http://schemas.microsoft.com/office/drawing/2014/main" id="{6B245B80-D85A-4ABE-1023-55236507AD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630950"/>
            <a:ext cx="6780700" cy="3593771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D60F47B-97F0-FF16-80BC-2C0ACD5730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97999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385"/>
    </mc:Choice>
    <mc:Fallback>
      <p:transition spd="slow" advTm="39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92BAD1-ECFA-5FC6-4222-4FF3878C0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CONCLUSION</a:t>
            </a:r>
            <a:endParaRPr lang="en-IN" sz="4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F1883-55D3-787C-D346-655FF3A7F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Flight prices almost always remain constant or increase between the major cities.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Tourist routes and routes that offer services involving Tier-2 cities of the country have uneven trends related to the increase and decrease of airline ticket prices.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system, customer can predict the flight price of a particular seat on a day before booking the flight tickets.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will provide an ease to the customer for the flight booking. Travelers can save money if they choose to buy a ticket when it’s price is the lowest. 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problem is how to determine when is the best time to buy flight ticket for the desired destination and period.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Routes with data collected over the longer duration of time tend to facilitate with much more accurate predictions in the model and thus lead to higher average savings</a:t>
            </a:r>
          </a:p>
          <a:p>
            <a:endParaRPr lang="en-IN" sz="15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400BEF5-9C7E-3C27-FFAB-9A96813256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27959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515"/>
    </mc:Choice>
    <mc:Fallback>
      <p:transition spd="slow" advTm="365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BE26C6-BAAE-924D-487B-1935ABD0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FUTURE ENHANCEMENT</a:t>
            </a:r>
            <a:endParaRPr lang="en-IN" sz="5400"/>
          </a:p>
        </p:txBody>
      </p:sp>
      <p:pic>
        <p:nvPicPr>
          <p:cNvPr id="5" name="Picture 4" descr="Ray of blue light representing speed">
            <a:extLst>
              <a:ext uri="{FF2B5EF4-FFF2-40B4-BE49-F238E27FC236}">
                <a16:creationId xmlns:a16="http://schemas.microsoft.com/office/drawing/2014/main" id="{ACD7830B-2891-91BA-CC75-3E4C3AF994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56" r="42099" b="-2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AD4C1-6A02-D197-4269-CACB68C39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More routes can be added and the same analysis can be expanded to major airports and travel routes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across the Globe.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analysis can be done by increasing the data points and increasing the historical data used. That will train the model better giving better accuracies and more savings.</a:t>
            </a:r>
          </a:p>
          <a:p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More rules can be added in the Rule based learning based on our understanding of the industry, also incorporating the offer periods given by the airlines.</a:t>
            </a:r>
          </a:p>
          <a:p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Developing a more user friendly interface for various routes giving more flexibility to the users. </a:t>
            </a:r>
          </a:p>
          <a:p>
            <a:endParaRPr lang="en-IN" sz="2000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3A5052D-B289-54D7-FB7F-B093848B3A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96510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380"/>
    </mc:Choice>
    <mc:Fallback>
      <p:transition spd="slow" advTm="29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095C1F4-AE7F-44E4-8693-40D3D683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34DDD3-F723-4DD3-8ABE-EC0B2AC87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22324" y="-15978"/>
            <a:ext cx="7147352" cy="5876916"/>
            <a:chOff x="329184" y="-99107"/>
            <a:chExt cx="524256" cy="587691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7C8EA93-3210-4C62-99E9-153C275E3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EB7D2A2-F448-44D4-938C-DC84CBCB3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-99107"/>
              <a:ext cx="524256" cy="5631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1055718"/>
            <a:ext cx="10999072" cy="33583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F5A0F9-6BBA-AB36-547C-AE9399CF0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584683"/>
            <a:ext cx="9144000" cy="25518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D11F97A-F7C4-D57D-4898-7268E6475B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84774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65"/>
    </mc:Choice>
    <mc:Fallback>
      <p:transition spd="slow" advTm="48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9C2933D4-9D95-7696-DE5D-8970AC7EF0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86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75C128-2FF7-D926-8839-A93732336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OVERVIEW</a:t>
            </a:r>
            <a:endParaRPr lang="en-IN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EBD4A-BF23-0AF9-ED62-34B203C82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1075" y="1910326"/>
            <a:ext cx="4514465" cy="4947664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 Modelling Techniques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Building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IN" sz="2400" dirty="0"/>
          </a:p>
          <a:p>
            <a:endParaRPr lang="en-IN" sz="2400" dirty="0"/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E0CD44BD-587A-6EBA-F779-E79F75E48C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3" t="-125896" r="-262703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51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41"/>
    </mc:Choice>
    <mc:Fallback>
      <p:transition spd="slow" advTm="97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848A8-20D9-3A0B-0188-91925B623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838200"/>
          </a:xfrm>
        </p:spPr>
        <p:txBody>
          <a:bodyPr/>
          <a:lstStyle/>
          <a:p>
            <a:r>
              <a:rPr lang="en-US" dirty="0"/>
              <a:t>OBJECTIVE</a:t>
            </a:r>
            <a:endParaRPr lang="en-IN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A161AB2-A377-3D46-BBA3-459BB941F24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84310" y="2082923"/>
          <a:ext cx="10018713" cy="3128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D4AF187F-8D4C-5F52-4929-EC73E45E96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7604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141"/>
    </mc:Choice>
    <mc:Fallback>
      <p:transition spd="slow" advTm="32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C7F897-70BE-1113-AF5E-2605F64AD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INTRODUCTION</a:t>
            </a:r>
            <a:endParaRPr lang="en-IN" sz="5400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CEA88200-0C6B-D81B-22D8-DFEE34800E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196" r="20473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A254F-F846-3E17-839B-D8C452CF6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flight ticket buying system is to purchase a ticket many days prior to flight take-off so as to stay away from the effect of the most extreme charge. 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r>
              <a:rPr lang="en-US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Mostly, aviation routes don’t agree this procedure. 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r>
              <a:rPr lang="en-US" sz="1700" b="0" i="0" dirty="0">
                <a:effectLst/>
                <a:latin typeface="arial" panose="020B0604020202020204" pitchFamily="34" charset="0"/>
              </a:rPr>
              <a:t> </a:t>
            </a:r>
            <a:r>
              <a:rPr lang="en-US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Plane organizations may diminish the cost at the time, they need to build the market at the time when the tickets are less accessible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hey may maximize the costs.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r>
              <a:rPr lang="en-US" sz="1700" b="0" i="0" dirty="0">
                <a:effectLst/>
                <a:latin typeface="arial" panose="020B0604020202020204" pitchFamily="34" charset="0"/>
              </a:rPr>
              <a:t> </a:t>
            </a:r>
            <a:r>
              <a:rPr lang="en-US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So, the cost may rely upon different factors. To foresee the costs this venture uses AI to exhibit the ways of flight tickets after some time.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r>
              <a:rPr lang="en-US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All organizations have the privilege and opportunity to change its ticket costs at any time. 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endParaRPr lang="en-IN" sz="1700" dirty="0"/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8186689B-7806-BCDE-935F-1B0A9BCD82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30329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619"/>
    </mc:Choice>
    <mc:Fallback>
      <p:transition spd="slow" advTm="536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8D2826-9635-E6C4-AA84-428CA7FFB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963" y="1238080"/>
            <a:ext cx="9849751" cy="1349671"/>
          </a:xfrm>
        </p:spPr>
        <p:txBody>
          <a:bodyPr anchor="b">
            <a:normAutofit/>
          </a:bodyPr>
          <a:lstStyle/>
          <a:p>
            <a:r>
              <a:rPr lang="en-US" sz="5400"/>
              <a:t>EXISTING SYSTEM</a:t>
            </a:r>
            <a:endParaRPr lang="en-IN" sz="5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76606-E6FD-CCB0-7C00-C5DAE16C1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304" y="2902913"/>
            <a:ext cx="9849751" cy="3032168"/>
          </a:xfrm>
        </p:spPr>
        <p:txBody>
          <a:bodyPr anchor="ctr">
            <a:normAutofit/>
          </a:bodyPr>
          <a:lstStyle/>
          <a:p>
            <a:pPr lvl="0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Nowadays, the airline corporations are using complex strategies and methods to assign airfare prices in a dynamic fashion.</a:t>
            </a:r>
          </a:p>
          <a:p>
            <a:pPr lvl="0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strategies are taking into account several financial, marketing, commercial and social factors closely connected with the final airfare prices.</a:t>
            </a:r>
          </a:p>
          <a:p>
            <a:pPr lvl="0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to the high complexity of the pricing models applied by the airlines, it is very difficult for a customer to purchase an air ticket in the lowest price, since the price changes dynamically.</a:t>
            </a:r>
          </a:p>
          <a:p>
            <a:pPr lvl="0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of the reasons that ML has attracted scientists from several disciplines is its ability to provide human-like intelligence to machines as the amount of data used during learning increases.</a:t>
            </a:r>
          </a:p>
          <a:p>
            <a:pPr marL="0" lvl="0" indent="0">
              <a:buNone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 DISADVANTAGES:-</a:t>
            </a:r>
          </a:p>
          <a:p>
            <a:pPr lvl="0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Acquisition.</a:t>
            </a:r>
          </a:p>
          <a:p>
            <a:pPr lvl="0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and Space</a:t>
            </a:r>
          </a:p>
          <a:p>
            <a:pPr lvl="0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400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531674E-856E-A8F1-CFDE-9D6DBEBCB8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54265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137"/>
    </mc:Choice>
    <mc:Fallback>
      <p:transition spd="slow" advTm="501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0E8A58-245E-64BF-D574-9D4CF10A4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304" y="742780"/>
            <a:ext cx="9849751" cy="1349671"/>
          </a:xfrm>
        </p:spPr>
        <p:txBody>
          <a:bodyPr anchor="b">
            <a:normAutofit/>
          </a:bodyPr>
          <a:lstStyle/>
          <a:p>
            <a:r>
              <a:rPr lang="en-US" sz="5400" dirty="0"/>
              <a:t>PROPOSED SYSTEM</a:t>
            </a:r>
            <a:endParaRPr lang="en-I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A5BB2-4BCF-1479-F324-DFD3B5600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304" y="2796102"/>
            <a:ext cx="9849751" cy="3032168"/>
          </a:xfrm>
        </p:spPr>
        <p:txBody>
          <a:bodyPr anchor="ctr">
            <a:norm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are proposing several techniques which are able to provide the right time for the buyer to purchase an air ticket by predicting the airfare price, that have been proposed recently.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prediction model, once data has been collected, the analyst selects and trains statistical models, using historical data.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Although it may be tempting to think that big data makes predictive models more accurate, statistical theorems show that, after a certain point, feeding more data into a predictive analytics model does not improve accuracy.</a:t>
            </a:r>
          </a:p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 ADVANTAGES:-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Fleet maintenance.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Identifying financial risks and modeling credit.</a:t>
            </a: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60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58DE853-3346-3486-8E7F-1F8AEF30B6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9488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685"/>
    </mc:Choice>
    <mc:Fallback>
      <p:transition spd="slow" advTm="396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CA71F-C815-BACA-5893-D0E5B6F81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88992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IN" dirty="0"/>
              <a:t>Introduction to predictive modelling techniques used in project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355C6-5A64-5B07-FCBC-38A09870E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077463"/>
            <a:ext cx="3954043" cy="218578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1800" b="1" dirty="0"/>
              <a:t>Linear Regression</a:t>
            </a:r>
          </a:p>
          <a:p>
            <a:pPr marL="0" indent="0" algn="just">
              <a:buNone/>
            </a:pPr>
            <a:r>
              <a:rPr lang="en-US" sz="1700" b="0" i="0" dirty="0">
                <a:solidFill>
                  <a:srgbClr val="0D0D0D"/>
                </a:solidFill>
                <a:effectLst/>
                <a:latin typeface="Söhne"/>
              </a:rPr>
              <a:t>Linear regression is a statistical method used to model the relationship between a dependent variable and one or more independent variables by fitting a linear equation to the observed data.</a:t>
            </a:r>
            <a:endParaRPr lang="en-US" sz="17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5A823A-6BAC-9099-1CEC-EBD2EDC2164A}"/>
              </a:ext>
            </a:extLst>
          </p:cNvPr>
          <p:cNvSpPr txBox="1">
            <a:spLocks/>
          </p:cNvSpPr>
          <p:nvPr/>
        </p:nvSpPr>
        <p:spPr>
          <a:xfrm>
            <a:off x="4902880" y="4263244"/>
            <a:ext cx="4122272" cy="198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4.  Multilayer perceptron</a:t>
            </a:r>
          </a:p>
          <a:p>
            <a:pPr marL="0" indent="0" algn="just">
              <a:buNone/>
            </a:pPr>
            <a:r>
              <a:rPr lang="en-US" sz="1700" b="0" i="0" dirty="0">
                <a:solidFill>
                  <a:srgbClr val="0D0D0D"/>
                </a:solidFill>
                <a:effectLst/>
                <a:latin typeface="Söhne"/>
              </a:rPr>
              <a:t>A multilayer perceptron (MLP) is a type of feedforward artificial neural network with one or more hidden layers, used for supervised learning tasks.</a:t>
            </a:r>
            <a:endParaRPr lang="en-US" sz="17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D24341-8485-BF49-8751-372D8B6445DE}"/>
              </a:ext>
            </a:extLst>
          </p:cNvPr>
          <p:cNvSpPr txBox="1">
            <a:spLocks/>
          </p:cNvSpPr>
          <p:nvPr/>
        </p:nvSpPr>
        <p:spPr>
          <a:xfrm>
            <a:off x="677334" y="4263243"/>
            <a:ext cx="3954042" cy="17048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3. Regression SVM(Polynomial and Linear)</a:t>
            </a:r>
          </a:p>
          <a:p>
            <a:pPr marL="0" indent="0" algn="just">
              <a:buNone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Regression SVM (Support Vector Machine) is a supervised learning algorithm that uses support vectors to find the optimal hyperplane for regression tasks, aiming to minimize prediction errors.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36250E5-5B41-1F27-7AEB-47D42E49ADD5}"/>
              </a:ext>
            </a:extLst>
          </p:cNvPr>
          <p:cNvSpPr txBox="1">
            <a:spLocks/>
          </p:cNvSpPr>
          <p:nvPr/>
        </p:nvSpPr>
        <p:spPr>
          <a:xfrm>
            <a:off x="4855472" y="2064868"/>
            <a:ext cx="4122273" cy="2185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IN" sz="1700" b="1" dirty="0"/>
              <a:t>2.  Bagging Regression</a:t>
            </a:r>
          </a:p>
          <a:p>
            <a:pPr marL="0" indent="0" algn="just">
              <a:buNone/>
            </a:pP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Bagging regression is an ensemble technique that combines predictions from multiple regression models trained on random subsets of the training data to improve prediction accuracy and reduce variance.</a:t>
            </a:r>
            <a:endParaRPr lang="en-US" sz="1700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AC1ECBF-D9A8-C7FE-245D-C0482E104C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96924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621"/>
    </mc:Choice>
    <mc:Fallback>
      <p:transition spd="slow" advTm="1226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5C43A-3550-103E-2FC3-97D12274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EEF42-8529-81C2-0245-C7316B193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We have used flight-fare dataset from Kaggle.com </a:t>
            </a:r>
          </a:p>
          <a:p>
            <a:r>
              <a:rPr lang="en-US" dirty="0"/>
              <a:t>There are 1681 rows and 11 columns</a:t>
            </a:r>
          </a:p>
          <a:p>
            <a:r>
              <a:rPr lang="en-US" dirty="0"/>
              <a:t>Features: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Date of journey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Airline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Departure Time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Arrival Time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Source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Destination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Route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Duration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Total Stops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Price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Additional Info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9570CDD-5FED-82DC-B85B-BFD22E2F9F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12739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439"/>
    </mc:Choice>
    <mc:Fallback>
      <p:transition spd="slow" advTm="394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DFF43-BC42-1E65-8EDE-231B1C995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2081C-29DE-7EFD-1E9A-6F661F777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ensure data quality, we pre-processed the collected data by handling null values.</a:t>
            </a:r>
          </a:p>
          <a:p>
            <a:r>
              <a:rPr lang="en-US" dirty="0"/>
              <a:t>We got only 2 null values in the dataset.</a:t>
            </a:r>
          </a:p>
          <a:p>
            <a:r>
              <a:rPr lang="en-US" dirty="0"/>
              <a:t>We have dropped them using </a:t>
            </a:r>
            <a:r>
              <a:rPr lang="en-US" dirty="0" err="1"/>
              <a:t>dropna</a:t>
            </a:r>
            <a:r>
              <a:rPr lang="en-US" dirty="0"/>
              <a:t>().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D46F99-0D6B-329C-9D63-465391088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507" y="2290439"/>
            <a:ext cx="3969336" cy="3886524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224A412-0106-2183-0446-60D009B8AC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27477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847"/>
    </mc:Choice>
    <mc:Fallback>
      <p:transition spd="slow" advTm="348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6930</TotalTime>
  <Words>1043</Words>
  <Application>Microsoft Office PowerPoint</Application>
  <PresentationFormat>Widescreen</PresentationFormat>
  <Paragraphs>113</Paragraphs>
  <Slides>19</Slides>
  <Notes>0</Notes>
  <HiddenSlides>0</HiddenSlides>
  <MMClips>20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Aptos</vt:lpstr>
      <vt:lpstr>Aptos Display</vt:lpstr>
      <vt:lpstr>Arial</vt:lpstr>
      <vt:lpstr>Arial</vt:lpstr>
      <vt:lpstr>Courier New</vt:lpstr>
      <vt:lpstr>Söhne</vt:lpstr>
      <vt:lpstr>Times New Roman</vt:lpstr>
      <vt:lpstr>Office Theme</vt:lpstr>
      <vt:lpstr> Predicting Flight Ticket Prices Using Machine Learning </vt:lpstr>
      <vt:lpstr>OVERVIEW</vt:lpstr>
      <vt:lpstr>OBJECTIVE</vt:lpstr>
      <vt:lpstr>INTRODUCTION</vt:lpstr>
      <vt:lpstr>EXISTING SYSTEM</vt:lpstr>
      <vt:lpstr>PROPOSED SYSTEM</vt:lpstr>
      <vt:lpstr>Introduction to predictive modelling techniques used in project </vt:lpstr>
      <vt:lpstr>Dataset Overview</vt:lpstr>
      <vt:lpstr>Data Pre-processing</vt:lpstr>
      <vt:lpstr>Handling object data</vt:lpstr>
      <vt:lpstr>Handling categorical data</vt:lpstr>
      <vt:lpstr>Feature Selction</vt:lpstr>
      <vt:lpstr>The best fit- Random Forest</vt:lpstr>
      <vt:lpstr>RMSE </vt:lpstr>
      <vt:lpstr>SYSTEM ARCHITECTURE</vt:lpstr>
      <vt:lpstr>DATA FLOW DIAGRAM</vt:lpstr>
      <vt:lpstr>CONCLUSION</vt:lpstr>
      <vt:lpstr>FUTURE ENHANCEMENT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Flight Ticket Prices Using Machine Learning</dc:title>
  <dc:creator>Anjali Mutyala</dc:creator>
  <cp:lastModifiedBy>Ambati Bhavani</cp:lastModifiedBy>
  <cp:revision>6</cp:revision>
  <dcterms:created xsi:type="dcterms:W3CDTF">2024-03-24T07:09:35Z</dcterms:created>
  <dcterms:modified xsi:type="dcterms:W3CDTF">2024-04-21T03:54:38Z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2024-04-11T04:32:53Z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6072d61a-169d-43f9-8e47-d769a77b32bc</vt:lpwstr>
  </property>
  <property fmtid="{D5CDD505-2E9C-101B-9397-08002B2CF9AE}" pid="7" name="MSIP_Label_defa4170-0d19-0005-0004-bc88714345d2_ActionId">
    <vt:lpwstr>422d3883-b90f-4fc6-9973-4f543ceaf460</vt:lpwstr>
  </property>
  <property fmtid="{D5CDD505-2E9C-101B-9397-08002B2CF9AE}" pid="8" name="MSIP_Label_defa4170-0d19-0005-0004-bc88714345d2_ContentBits">
    <vt:lpwstr>0</vt:lpwstr>
  </property>
</Properties>
</file>